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390" r:id="rId2"/>
    <p:sldId id="257" r:id="rId3"/>
    <p:sldId id="412" r:id="rId4"/>
    <p:sldId id="258" r:id="rId5"/>
    <p:sldId id="391" r:id="rId6"/>
    <p:sldId id="393" r:id="rId7"/>
    <p:sldId id="394" r:id="rId8"/>
    <p:sldId id="392" r:id="rId9"/>
    <p:sldId id="395" r:id="rId10"/>
    <p:sldId id="397" r:id="rId11"/>
    <p:sldId id="398" r:id="rId12"/>
    <p:sldId id="400" r:id="rId13"/>
    <p:sldId id="399" r:id="rId14"/>
    <p:sldId id="413" r:id="rId15"/>
    <p:sldId id="401" r:id="rId16"/>
    <p:sldId id="402" r:id="rId17"/>
    <p:sldId id="403" r:id="rId18"/>
    <p:sldId id="404" r:id="rId19"/>
    <p:sldId id="414" r:id="rId20"/>
    <p:sldId id="407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>
      <p:cViewPr varScale="1">
        <p:scale>
          <a:sx n="103" d="100"/>
          <a:sy n="103" d="100"/>
        </p:scale>
        <p:origin x="-878" y="-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1059582"/>
            <a:ext cx="7776864" cy="1404156"/>
          </a:xfrm>
        </p:spPr>
        <p:txBody>
          <a:bodyPr>
            <a:normAutofit/>
          </a:bodyPr>
          <a:lstStyle>
            <a:lvl1pPr marL="0" indent="0" algn="ctr">
              <a:buNone/>
              <a:defRPr sz="3400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2625756"/>
            <a:ext cx="7776864" cy="1026114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813889"/>
            <a:ext cx="7776864" cy="810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1059582"/>
            <a:ext cx="7776864" cy="1404156"/>
          </a:xfrm>
        </p:spPr>
        <p:txBody>
          <a:bodyPr>
            <a:normAutofit/>
          </a:bodyPr>
          <a:lstStyle>
            <a:lvl1pPr marL="0" indent="0" algn="ctr">
              <a:buNone/>
              <a:defRPr sz="3400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2625756"/>
            <a:ext cx="7776864" cy="1026114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813889"/>
            <a:ext cx="7776864" cy="810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  <p:extLst>
      <p:ext uri="{BB962C8B-B14F-4D97-AF65-F5344CB8AC3E}">
        <p14:creationId xmlns:p14="http://schemas.microsoft.com/office/powerpoint/2010/main" val="292236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627534"/>
            <a:ext cx="4032448" cy="410445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627534"/>
            <a:ext cx="4120456" cy="4104456"/>
          </a:xfrm>
        </p:spPr>
        <p:txBody>
          <a:bodyPr/>
          <a:lstStyle>
            <a:lvl1pPr algn="l"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16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23850" y="627534"/>
            <a:ext cx="8496300" cy="35103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4300557"/>
            <a:ext cx="8496300" cy="377428"/>
          </a:xfrm>
        </p:spPr>
        <p:txBody>
          <a:bodyPr>
            <a:noAutofit/>
          </a:bodyPr>
          <a:lstStyle>
            <a:lvl1pPr algn="ctr">
              <a:defRPr sz="2400"/>
            </a:lvl1pPr>
          </a:lstStyle>
          <a:p>
            <a:pPr lvl="0"/>
            <a:r>
              <a:rPr lang="en-US" dirty="0"/>
              <a:t>Add Description/Title</a:t>
            </a:r>
          </a:p>
        </p:txBody>
      </p:sp>
    </p:spTree>
    <p:extLst>
      <p:ext uri="{BB962C8B-B14F-4D97-AF65-F5344CB8AC3E}">
        <p14:creationId xmlns:p14="http://schemas.microsoft.com/office/powerpoint/2010/main" val="238843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7535"/>
            <a:ext cx="8496944" cy="4104456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0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>
          <a:xfrm>
            <a:off x="8388424" y="205979"/>
            <a:ext cx="586408" cy="4472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7787208" cy="4472005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6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627535"/>
            <a:ext cx="8496944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60" r:id="rId6"/>
    <p:sldLayoutId id="2147483661" r:id="rId7"/>
    <p:sldLayoutId id="2147483662" r:id="rId8"/>
    <p:sldLayoutId id="2147483655" r:id="rId9"/>
    <p:sldLayoutId id="2147483663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strike="noStrike" kern="1200" cap="none" baseline="0">
          <a:solidFill>
            <a:srgbClr val="51913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ts val="800"/>
        </a:spcBef>
        <a:buClr>
          <a:srgbClr val="519136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83568" y="1288452"/>
            <a:ext cx="7776864" cy="1404156"/>
          </a:xfrm>
        </p:spPr>
        <p:txBody>
          <a:bodyPr>
            <a:normAutofit/>
          </a:bodyPr>
          <a:lstStyle/>
          <a:p>
            <a:r>
              <a:rPr lang="fr-FR" sz="3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</a:t>
            </a:r>
            <a:r>
              <a:rPr lang="fr-FR" sz="37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7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 </a:t>
            </a:r>
          </a:p>
          <a:p>
            <a:r>
              <a:rPr lang="fr-FR" sz="3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Drug </a:t>
            </a:r>
            <a:r>
              <a:rPr lang="fr-FR" sz="37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endParaRPr lang="en-CA" sz="375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29722" y="2994557"/>
            <a:ext cx="7776864" cy="810090"/>
          </a:xfrm>
        </p:spPr>
        <p:txBody>
          <a:bodyPr>
            <a:normAutofit fontScale="92500" lnSpcReduction="10000"/>
          </a:bodyPr>
          <a:lstStyle/>
          <a:p>
            <a:r>
              <a:rPr lang="fr-FR" sz="2250" dirty="0" err="1"/>
              <a:t>Tricia</a:t>
            </a:r>
            <a:r>
              <a:rPr lang="fr-FR" sz="2250" dirty="0"/>
              <a:t> </a:t>
            </a:r>
            <a:r>
              <a:rPr lang="fr-FR" sz="2250" dirty="0" err="1"/>
              <a:t>Cottrell</a:t>
            </a:r>
            <a:r>
              <a:rPr lang="fr-FR" sz="2250" dirty="0"/>
              <a:t> MD, PhD</a:t>
            </a:r>
          </a:p>
          <a:p>
            <a:r>
              <a:rPr lang="fr-FR" sz="2250" dirty="0"/>
              <a:t>Wendy </a:t>
            </a:r>
            <a:r>
              <a:rPr lang="fr-FR" sz="2250" dirty="0" err="1"/>
              <a:t>Parulekar</a:t>
            </a:r>
            <a:r>
              <a:rPr lang="fr-FR" sz="2250" dirty="0"/>
              <a:t>  MD, FRCP(C)</a:t>
            </a:r>
            <a:endParaRPr lang="en-CA" sz="2250" dirty="0"/>
          </a:p>
        </p:txBody>
      </p:sp>
    </p:spTree>
    <p:extLst>
      <p:ext uri="{BB962C8B-B14F-4D97-AF65-F5344CB8AC3E}">
        <p14:creationId xmlns:p14="http://schemas.microsoft.com/office/powerpoint/2010/main" val="279776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626E18-C057-6101-4DDC-2D90ACBDA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 algn="ctr">
              <a:buNone/>
            </a:pPr>
            <a:r>
              <a:rPr lang="fr-F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EXAMPLE 1</a:t>
            </a:r>
            <a:endParaRPr lang="en-US" sz="45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9B6FC40-EF97-131E-0725-49EF4B53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2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BC9661-0774-9BDC-E28B-2ED6ECAE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fr-FR" sz="2800" b="1" i="0" u="none" strike="noStrike" baseline="0" dirty="0">
                <a:cs typeface="Calibri" panose="020F0502020204030204" pitchFamily="34" charset="0"/>
              </a:rPr>
              <a:t>I-SPY 2:</a:t>
            </a:r>
            <a:r>
              <a:rPr lang="en-CA" sz="2800" b="1" i="0" dirty="0">
                <a:effectLst/>
                <a:cs typeface="Calibri" panose="020F0502020204030204" pitchFamily="34" charset="0"/>
              </a:rPr>
              <a:t> Neoadjuvant and Personalized Adaptive Novel Agents to Treat Breast Cancer (I-SPY)</a:t>
            </a:r>
            <a:r>
              <a:rPr lang="en-CA" sz="2800" b="1" dirty="0">
                <a:cs typeface="Calibri" panose="020F0502020204030204" pitchFamily="34" charset="0"/>
              </a:rPr>
              <a:t> </a:t>
            </a:r>
            <a:r>
              <a:rPr lang="fr-FR" sz="2800" b="1" i="0" u="none" strike="noStrike" baseline="0" dirty="0">
                <a:cs typeface="Calibri" panose="020F0502020204030204" pitchFamily="34" charset="0"/>
              </a:rPr>
              <a:t>(NCT01042379)</a:t>
            </a:r>
            <a:r>
              <a:rPr lang="fr-FR" sz="2800" b="0" i="0" u="none" strike="noStrike" baseline="0" dirty="0">
                <a:cs typeface="Calibri" panose="020F0502020204030204" pitchFamily="34" charset="0"/>
              </a:rPr>
              <a:t/>
            </a:r>
            <a:br>
              <a:rPr lang="fr-FR" sz="2800" b="0" i="0" u="none" strike="noStrike" baseline="0" dirty="0">
                <a:cs typeface="Calibri" panose="020F0502020204030204" pitchFamily="34" charset="0"/>
              </a:rPr>
            </a:br>
            <a:endParaRPr lang="en-US" sz="28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DE22362-DFE9-127D-7CEA-9E76603E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419421E8-DBF1-F2F9-9ED6-278CD70CA6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058" y="1039813"/>
            <a:ext cx="7271883" cy="410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6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CB4C95-2E7D-5A23-FF76-1BD5B8B5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925513"/>
            <a:ext cx="8496944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900" dirty="0">
                <a:cs typeface="Calibri" panose="020F0502020204030204" pitchFamily="34" charset="0"/>
              </a:rPr>
              <a:t>Primary Objective:</a:t>
            </a:r>
          </a:p>
          <a:p>
            <a:pPr marL="0" indent="0">
              <a:buNone/>
            </a:pPr>
            <a:r>
              <a:rPr lang="en-CA" sz="29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Determine whether adding experimental agents to standard neoadjuvant medications increases the probability of pathologic complete response (</a:t>
            </a:r>
            <a:r>
              <a:rPr lang="en-CA" sz="29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pCR</a:t>
            </a:r>
            <a:r>
              <a:rPr lang="en-CA" sz="29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) over standard neoadjuvant chemotherapy for each biomarker signature established at trial entry</a:t>
            </a:r>
          </a:p>
          <a:p>
            <a:pPr marL="0" indent="0">
              <a:buNone/>
            </a:pPr>
            <a:endParaRPr lang="en-CA" sz="2800" b="0" i="0" dirty="0">
              <a:solidFill>
                <a:srgbClr val="000000"/>
              </a:solidFill>
              <a:effectLst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CA" sz="2800" dirty="0">
                <a:cs typeface="Calibri" panose="020F0502020204030204" pitchFamily="34" charset="0"/>
              </a:rPr>
              <a:t>Secondary Objectives:</a:t>
            </a:r>
          </a:p>
          <a:p>
            <a:pPr algn="l"/>
            <a:r>
              <a:rPr lang="en-CA" sz="26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Predictive and prognostic indices based on qualification and exploratory markers to predict </a:t>
            </a:r>
            <a:r>
              <a:rPr lang="en-CA" sz="26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pCR</a:t>
            </a:r>
            <a:r>
              <a:rPr lang="en-CA" sz="26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and residual cancer burden (RCB). </a:t>
            </a:r>
          </a:p>
          <a:p>
            <a:pPr algn="l"/>
            <a:r>
              <a:rPr lang="en-CA" sz="2600" dirty="0">
                <a:solidFill>
                  <a:srgbClr val="000000"/>
                </a:solidFill>
                <a:cs typeface="Calibri" panose="020F0502020204030204" pitchFamily="34" charset="0"/>
              </a:rPr>
              <a:t>T</a:t>
            </a:r>
            <a:r>
              <a:rPr lang="en-CA" sz="26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hree- and five-year relapse-free survival (RFS) and OS among the treatment arms. </a:t>
            </a:r>
          </a:p>
          <a:p>
            <a:pPr algn="l"/>
            <a:r>
              <a:rPr lang="en-CA" sz="26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Adverse events (AEs), serious adverse events (SAEs), and laboratory abnormalities</a:t>
            </a:r>
          </a:p>
          <a:p>
            <a:pPr algn="l"/>
            <a:r>
              <a:rPr lang="en-CA" sz="26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MRI Volume </a:t>
            </a:r>
            <a:endParaRPr lang="en-CA" sz="260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8105129-6F9C-5679-0DC5-612B5010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91F6E789-B81B-199F-B6A9-C33D3B57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14350"/>
            <a:ext cx="8496300" cy="411163"/>
          </a:xfrm>
        </p:spPr>
        <p:txBody>
          <a:bodyPr>
            <a:normAutofit fontScale="90000"/>
          </a:bodyPr>
          <a:lstStyle/>
          <a:p>
            <a:r>
              <a:rPr lang="fr-FR" sz="3100" b="1" i="0" u="none" strike="noStrike" baseline="0" dirty="0">
                <a:cs typeface="Calibri" panose="020F0502020204030204" pitchFamily="34" charset="0"/>
              </a:rPr>
              <a:t>I-SPY 2:</a:t>
            </a:r>
            <a:r>
              <a:rPr lang="en-CA" sz="3100" b="1" i="0" dirty="0">
                <a:effectLst/>
                <a:cs typeface="Calibri" panose="020F0502020204030204" pitchFamily="34" charset="0"/>
              </a:rPr>
              <a:t> Neoadjuvant and Personalized Adaptive Novel Agents to Treat Breast Cancer (I-SPY)</a:t>
            </a:r>
            <a:r>
              <a:rPr lang="fr-FR" sz="3100" b="0" i="0" u="none" strike="noStrike" baseline="0" dirty="0">
                <a:cs typeface="Calibri" panose="020F0502020204030204" pitchFamily="34" charset="0"/>
              </a:rPr>
              <a:t/>
            </a:r>
            <a:br>
              <a:rPr lang="fr-FR" sz="3100" b="0" i="0" u="none" strike="noStrike" baseline="0" dirty="0">
                <a:cs typeface="Calibri" panose="020F0502020204030204" pitchFamily="34" charset="0"/>
              </a:rPr>
            </a:br>
            <a:r>
              <a:rPr lang="fr-FR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fr-FR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92496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7A9AE3-EEB0-24CF-24BA-DA811226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fr-FR" sz="2800" b="1" i="0" u="none" strike="noStrike" baseline="0" dirty="0">
                <a:cs typeface="Calibri" panose="020F0502020204030204" pitchFamily="34" charset="0"/>
              </a:rPr>
              <a:t>I-SPY 2:</a:t>
            </a:r>
            <a:r>
              <a:rPr lang="en-CA" sz="2800" b="1" i="0" dirty="0">
                <a:effectLst/>
                <a:cs typeface="Calibri" panose="020F0502020204030204" pitchFamily="34" charset="0"/>
              </a:rPr>
              <a:t> Neoadjuvant and Personalized Adaptive Novel Agents to Treat Breast Cancer (I-SPY)</a:t>
            </a:r>
            <a:r>
              <a:rPr lang="fr-FR" sz="2800" b="0" i="0" u="none" strike="noStrike" baseline="0" dirty="0">
                <a:cs typeface="Calibri" panose="020F0502020204030204" pitchFamily="34" charset="0"/>
              </a:rPr>
              <a:t/>
            </a:r>
            <a:br>
              <a:rPr lang="fr-FR" sz="2800" b="0" i="0" u="none" strike="noStrike" baseline="0" dirty="0">
                <a:cs typeface="Calibri" panose="020F0502020204030204" pitchFamily="34" charset="0"/>
              </a:rPr>
            </a:br>
            <a:r>
              <a:rPr lang="fr-FR" sz="2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fr-FR" sz="2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</a:br>
            <a:endParaRPr lang="en-US" sz="28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11C7CAD-DAE2-DA3A-426D-0814DD7A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id="{03FA34EE-7F13-A6F4-D5E7-4FB3D9511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052513"/>
            <a:ext cx="8496300" cy="4103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300" dirty="0"/>
              <a:t>Multiple </a:t>
            </a:r>
            <a:r>
              <a:rPr lang="fr-FR" sz="2300" dirty="0" err="1"/>
              <a:t>treatment</a:t>
            </a:r>
            <a:r>
              <a:rPr lang="fr-FR" sz="2300" dirty="0"/>
              <a:t> </a:t>
            </a:r>
            <a:r>
              <a:rPr lang="fr-FR" sz="2300" dirty="0" err="1"/>
              <a:t>regimens</a:t>
            </a:r>
            <a:r>
              <a:rPr lang="fr-FR" sz="2300" dirty="0"/>
              <a:t>, </a:t>
            </a:r>
            <a:r>
              <a:rPr lang="fr-FR" sz="2300" dirty="0" err="1"/>
              <a:t>matched</a:t>
            </a:r>
            <a:r>
              <a:rPr lang="fr-FR" sz="2300" dirty="0"/>
              <a:t> to </a:t>
            </a:r>
            <a:r>
              <a:rPr lang="fr-FR" sz="2300" dirty="0" err="1"/>
              <a:t>biomarker</a:t>
            </a:r>
            <a:r>
              <a:rPr lang="fr-FR" sz="2300" dirty="0"/>
              <a:t> signatures </a:t>
            </a:r>
            <a:r>
              <a:rPr lang="fr-FR" sz="2300" dirty="0" err="1"/>
              <a:t>graduated</a:t>
            </a:r>
            <a:r>
              <a:rPr lang="fr-FR" sz="2300" dirty="0"/>
              <a:t> to move to phase III trials </a:t>
            </a:r>
            <a:r>
              <a:rPr lang="fr-FR" sz="2300" dirty="0" err="1"/>
              <a:t>based</a:t>
            </a:r>
            <a:r>
              <a:rPr lang="fr-FR" sz="2300" dirty="0"/>
              <a:t> on </a:t>
            </a:r>
            <a:r>
              <a:rPr lang="fr-FR" sz="2300" dirty="0" err="1"/>
              <a:t>safety</a:t>
            </a:r>
            <a:r>
              <a:rPr lang="fr-FR" sz="2300" dirty="0"/>
              <a:t> and </a:t>
            </a:r>
            <a:r>
              <a:rPr lang="fr-FR" sz="2300" dirty="0" err="1"/>
              <a:t>efficacy</a:t>
            </a:r>
            <a:r>
              <a:rPr lang="fr-FR" sz="2300" dirty="0"/>
              <a:t> </a:t>
            </a:r>
            <a:r>
              <a:rPr lang="fr-FR" sz="2300" dirty="0" err="1"/>
              <a:t>including</a:t>
            </a:r>
            <a:endParaRPr lang="fr-FR" sz="2300" dirty="0"/>
          </a:p>
          <a:p>
            <a:pPr lvl="2"/>
            <a:r>
              <a:rPr lang="fr-FR" sz="2000" dirty="0" err="1"/>
              <a:t>Neratinib</a:t>
            </a:r>
            <a:endParaRPr lang="fr-FR" sz="2000" dirty="0"/>
          </a:p>
          <a:p>
            <a:pPr lvl="2"/>
            <a:r>
              <a:rPr lang="fr-FR" sz="2000" dirty="0" err="1"/>
              <a:t>Veliparib</a:t>
            </a:r>
            <a:r>
              <a:rPr lang="fr-FR" sz="2000" dirty="0"/>
              <a:t> + </a:t>
            </a:r>
            <a:r>
              <a:rPr lang="fr-FR" sz="2000" dirty="0" err="1"/>
              <a:t>carboplatin</a:t>
            </a:r>
            <a:endParaRPr lang="fr-FR" sz="2000" dirty="0"/>
          </a:p>
          <a:p>
            <a:pPr lvl="2"/>
            <a:r>
              <a:rPr lang="fr-FR" sz="2000" dirty="0"/>
              <a:t>MK2206</a:t>
            </a:r>
          </a:p>
          <a:p>
            <a:pPr lvl="2"/>
            <a:r>
              <a:rPr lang="fr-FR" sz="2000" dirty="0"/>
              <a:t>TDM1 + </a:t>
            </a:r>
            <a:r>
              <a:rPr lang="fr-FR" sz="2000" dirty="0" err="1"/>
              <a:t>pertuzumab</a:t>
            </a:r>
            <a:r>
              <a:rPr lang="fr-FR" sz="2000" dirty="0"/>
              <a:t> </a:t>
            </a:r>
          </a:p>
          <a:p>
            <a:pPr lvl="2"/>
            <a:r>
              <a:rPr lang="fr-FR" sz="2000" dirty="0" err="1"/>
              <a:t>Pertuzumab</a:t>
            </a:r>
            <a:r>
              <a:rPr lang="fr-FR" sz="2000" dirty="0"/>
              <a:t> (+ paclitaxel + trastuzumab)</a:t>
            </a:r>
          </a:p>
          <a:p>
            <a:pPr lvl="2"/>
            <a:r>
              <a:rPr lang="fr-FR" sz="2000" dirty="0"/>
              <a:t>Pembrolizumab (+ paclitaxel + </a:t>
            </a:r>
            <a:r>
              <a:rPr lang="fr-FR" sz="2000" dirty="0" err="1"/>
              <a:t>adriamycin</a:t>
            </a:r>
            <a:r>
              <a:rPr lang="fr-FR" sz="2000" dirty="0"/>
              <a:t> + cyclophosphamide)</a:t>
            </a:r>
          </a:p>
        </p:txBody>
      </p:sp>
    </p:spTree>
    <p:extLst>
      <p:ext uri="{BB962C8B-B14F-4D97-AF65-F5344CB8AC3E}">
        <p14:creationId xmlns:p14="http://schemas.microsoft.com/office/powerpoint/2010/main" val="305809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6C314-9683-B242-E80E-5E556E4A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Classification of Pre-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32D70F-F14E-C12A-4064-7610A99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D9020DBE-E53D-4C6E-0520-2C20E14EC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fr-F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  <a:p>
            <a:pPr marL="0" indent="0">
              <a:buNone/>
            </a:pPr>
            <a:r>
              <a:rPr lang="fr-FR" sz="3600" dirty="0"/>
              <a:t>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CB91582D-48F1-EA27-BB3F-0638920FA62B}"/>
              </a:ext>
            </a:extLst>
          </p:cNvPr>
          <p:cNvSpPr txBox="1">
            <a:spLocks/>
          </p:cNvSpPr>
          <p:nvPr/>
        </p:nvSpPr>
        <p:spPr>
          <a:xfrm>
            <a:off x="138401" y="1504841"/>
            <a:ext cx="4027158" cy="3684588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Neoadjuvant</a:t>
            </a:r>
            <a:r>
              <a:rPr lang="fr-FR" dirty="0"/>
              <a:t> </a:t>
            </a:r>
          </a:p>
          <a:p>
            <a:pPr lvl="2"/>
            <a:r>
              <a:rPr lang="fr-FR" sz="2000" dirty="0"/>
              <a:t>Administration of multiple cycles of </a:t>
            </a:r>
            <a:r>
              <a:rPr lang="fr-FR" sz="2000" dirty="0" err="1"/>
              <a:t>therapy</a:t>
            </a:r>
            <a:endParaRPr lang="fr-FR" sz="2000" dirty="0"/>
          </a:p>
          <a:p>
            <a:pPr lvl="2"/>
            <a:r>
              <a:rPr lang="fr-FR" sz="2000" dirty="0"/>
              <a:t>Novel </a:t>
            </a:r>
            <a:r>
              <a:rPr lang="fr-FR" sz="2000" dirty="0" err="1"/>
              <a:t>therapy</a:t>
            </a:r>
            <a:r>
              <a:rPr lang="fr-FR" sz="2000" dirty="0"/>
              <a:t> + standard of care</a:t>
            </a:r>
          </a:p>
          <a:p>
            <a:pPr lvl="2"/>
            <a:r>
              <a:rPr lang="fr-FR" sz="2000" dirty="0" err="1"/>
              <a:t>Intermediate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– e.g. </a:t>
            </a:r>
            <a:r>
              <a:rPr lang="fr-FR" sz="2000" dirty="0" err="1"/>
              <a:t>pCR</a:t>
            </a:r>
            <a:endParaRPr lang="fr-FR" sz="2000" dirty="0"/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45EFE392-89AF-C287-B6D7-FBE2F95812E8}"/>
              </a:ext>
            </a:extLst>
          </p:cNvPr>
          <p:cNvSpPr txBox="1">
            <a:spLocks/>
          </p:cNvSpPr>
          <p:nvPr/>
        </p:nvSpPr>
        <p:spPr>
          <a:xfrm>
            <a:off x="240042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="" xmlns:a16="http://schemas.microsoft.com/office/drawing/2014/main" id="{2A8053B0-260A-A43E-1D76-180C2898CC12}"/>
              </a:ext>
            </a:extLst>
          </p:cNvPr>
          <p:cNvSpPr txBox="1">
            <a:spLocks/>
          </p:cNvSpPr>
          <p:nvPr/>
        </p:nvSpPr>
        <p:spPr>
          <a:xfrm>
            <a:off x="4656916" y="1504841"/>
            <a:ext cx="4348683" cy="3684588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Window</a:t>
            </a:r>
            <a:r>
              <a:rPr lang="fr-FR" dirty="0"/>
              <a:t> of Opportunity</a:t>
            </a:r>
          </a:p>
          <a:p>
            <a:pPr lvl="2"/>
            <a:r>
              <a:rPr lang="fr-FR" sz="2000" dirty="0"/>
              <a:t>Limited administration of a </a:t>
            </a:r>
            <a:r>
              <a:rPr lang="fr-FR" sz="2000" dirty="0" err="1"/>
              <a:t>novel</a:t>
            </a:r>
            <a:r>
              <a:rPr lang="fr-FR" sz="2000" dirty="0"/>
              <a:t> </a:t>
            </a:r>
            <a:r>
              <a:rPr lang="fr-FR" sz="2000" dirty="0" err="1"/>
              <a:t>therapy</a:t>
            </a:r>
            <a:r>
              <a:rPr lang="fr-FR" sz="2000" dirty="0"/>
              <a:t> </a:t>
            </a:r>
          </a:p>
          <a:p>
            <a:pPr lvl="2"/>
            <a:r>
              <a:rPr lang="fr-FR" sz="2000" dirty="0"/>
              <a:t>Single agent or combination </a:t>
            </a:r>
            <a:r>
              <a:rPr lang="fr-FR" sz="2000" dirty="0" err="1"/>
              <a:t>with</a:t>
            </a:r>
            <a:r>
              <a:rPr lang="fr-FR" sz="2000" dirty="0"/>
              <a:t> standard of care</a:t>
            </a:r>
          </a:p>
          <a:p>
            <a:pPr lvl="2"/>
            <a:r>
              <a:rPr lang="fr-FR" sz="2000" dirty="0" err="1"/>
              <a:t>Feasibility</a:t>
            </a:r>
            <a:r>
              <a:rPr lang="fr-FR" sz="2000" dirty="0"/>
              <a:t> and/or </a:t>
            </a:r>
            <a:r>
              <a:rPr lang="fr-FR" sz="2000" dirty="0" err="1"/>
              <a:t>molecular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e.g. % compliant; change in </a:t>
            </a:r>
            <a:r>
              <a:rPr lang="fr-FR" sz="2000" dirty="0" err="1"/>
              <a:t>biomarker</a:t>
            </a:r>
            <a:endParaRPr lang="fr-FR" sz="200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FF2E9D17-F782-8ECC-D9EE-93BB3B13714C}"/>
              </a:ext>
            </a:extLst>
          </p:cNvPr>
          <p:cNvSpPr txBox="1">
            <a:spLocks/>
          </p:cNvSpPr>
          <p:nvPr/>
        </p:nvSpPr>
        <p:spPr>
          <a:xfrm>
            <a:off x="4795317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0525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AD16FC-66BB-9A60-F53D-07BB442B3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66750"/>
            <a:ext cx="849694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EXAMPLE 2</a:t>
            </a:r>
            <a:endParaRPr lang="en-US" sz="45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8288321-F619-60EB-41BF-FBCFFE1FD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7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97BBBC-88C9-E471-3D46-51486C07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87" y="760760"/>
            <a:ext cx="8496944" cy="411480"/>
          </a:xfrm>
        </p:spPr>
        <p:txBody>
          <a:bodyPr/>
          <a:lstStyle/>
          <a:p>
            <a: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 FEASIBILITY STUDY OF PRE-OPERATIVE SUNITINIB (SU11248) WITH MULTIPLE PHARMACODYNAMIC ENDPOINTS IN PATIENTS WITH T1c-T3 OPERABLE CARCINOMA OF THE BREAST (MA.29) (</a:t>
            </a:r>
            <a:r>
              <a:rPr lang="fr-FR" sz="2000" b="1" i="0" u="none" strike="noStrike" baseline="0" dirty="0">
                <a:cs typeface="Calibri" panose="020F0502020204030204" pitchFamily="34" charset="0"/>
              </a:rPr>
              <a:t>NCT</a:t>
            </a:r>
            <a:r>
              <a:rPr lang="en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00482755</a:t>
            </a:r>
            <a:r>
              <a:rPr lang="fr-FR" sz="2000" b="1" i="0" u="none" strike="noStrike" baseline="0" dirty="0">
                <a:cs typeface="Calibri" panose="020F0502020204030204" pitchFamily="34" charset="0"/>
              </a:rPr>
              <a:t>)</a:t>
            </a:r>
            <a:r>
              <a:rPr lang="fr-FR" sz="2000" b="0" i="0" u="none" strike="noStrike" baseline="0" dirty="0">
                <a:cs typeface="Calibri" panose="020F0502020204030204" pitchFamily="34" charset="0"/>
              </a:rPr>
              <a:t/>
            </a:r>
            <a:br>
              <a:rPr lang="fr-FR" sz="2000" b="0" i="0" u="none" strike="noStrike" baseline="0" dirty="0">
                <a:cs typeface="Calibri" panose="020F0502020204030204" pitchFamily="34" charset="0"/>
              </a:rPr>
            </a:br>
            <a:r>
              <a:rPr lang="en-CA" sz="3200" b="0" i="0" u="none" strike="noStrike" dirty="0">
                <a:effectLst/>
                <a:latin typeface="+mn-lt"/>
              </a:rPr>
              <a:t/>
            </a:r>
            <a:br>
              <a:rPr lang="en-CA" sz="3200" b="0" i="0" u="none" strike="noStrike" dirty="0">
                <a:effectLst/>
                <a:latin typeface="+mn-lt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9018E83-0955-AA7C-19E8-8899D5FD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75CBD8EC-4030-9876-42E6-69AF90BBD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819" y="933273"/>
            <a:ext cx="7925608" cy="410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591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284D9D-4EA4-D9D6-7267-B787925C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/>
            </a:r>
            <a:b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</a:br>
            <a: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 FEASIBILITY STUDY OF PRE-OPERATIVE SUNITINIB (SU11248) WITH MULTIPLE PHARMACODYNAMIC ENDPOINTS IN PATIENTS WITH T1c-T3 OPERABLE CARCINOMA OF THE BREAST (MA.29)</a:t>
            </a:r>
            <a:endParaRPr lang="en-US" sz="20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1E9B36B-ACAC-BA87-14BA-C75E763E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BFAD66B-5026-9273-CD75-02F7E01D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89013"/>
            <a:ext cx="8496300" cy="4105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b="1" dirty="0"/>
              <a:t>Primary Objective:</a:t>
            </a:r>
          </a:p>
          <a:p>
            <a:pPr lvl="2"/>
            <a:r>
              <a:rPr lang="en-CA" sz="1800" dirty="0"/>
              <a:t>Feasibility of pre-operative administration of this dose of daily, oral sunitinib.</a:t>
            </a:r>
          </a:p>
          <a:p>
            <a:pPr marL="0" indent="0">
              <a:buNone/>
            </a:pPr>
            <a:r>
              <a:rPr lang="en-CA" sz="2000" b="1" dirty="0"/>
              <a:t>Secondary Objectives:</a:t>
            </a:r>
          </a:p>
          <a:p>
            <a:pPr lvl="2"/>
            <a:r>
              <a:rPr lang="en-CA" sz="1800" dirty="0"/>
              <a:t>Adverse events</a:t>
            </a:r>
          </a:p>
          <a:p>
            <a:pPr lvl="2"/>
            <a:r>
              <a:rPr lang="en-CA" sz="1800" dirty="0"/>
              <a:t>Response rate </a:t>
            </a:r>
          </a:p>
          <a:p>
            <a:pPr lvl="2"/>
            <a:r>
              <a:rPr lang="en-CA" sz="1800" dirty="0"/>
              <a:t>Markers of angiogenesis at pre-treatment, end-of-treatment and post-treatment</a:t>
            </a:r>
          </a:p>
          <a:p>
            <a:pPr lvl="2"/>
            <a:r>
              <a:rPr lang="en-CA" sz="1800" dirty="0"/>
              <a:t>Host and tumour-specific genes in response and toxicity to sunitinib</a:t>
            </a:r>
          </a:p>
          <a:p>
            <a:pPr lvl="2"/>
            <a:r>
              <a:rPr lang="en-CA" sz="1800" dirty="0"/>
              <a:t>Banking of tumour and blood samples, at pre- treatment, end-of-treatment and post-treatment for future molecular correlative studies</a:t>
            </a:r>
          </a:p>
          <a:p>
            <a:pPr lvl="2"/>
            <a:r>
              <a:rPr lang="en-CA" sz="1800" dirty="0"/>
              <a:t>Comparison of tumour vascular parameters pre- and end-of-treatment; cell death and tumour microcirculation pre- and post-treatment.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234815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59C76E-B8E8-87CB-6E55-8A962004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/>
            </a:r>
            <a:b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</a:br>
            <a:r>
              <a:rPr lang="en-CA" sz="2000" b="1" i="0" u="none" strike="noStrike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 FEASIBILITY STUDY OF PRE-OPERATIVE SUNITINIB (SU11248) WITH MULTIPLE PHARMACODYNAMIC ENDPOINTS IN PATIENTS WITH T1c-T3 OPERABLE CARCINOMA OF THE BREAST (MA.29)</a:t>
            </a:r>
            <a:endParaRPr lang="en-US" sz="20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69F6A28-F09E-9FDB-C350-1C879A591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DA75ED94-CDDF-B993-0432-38DCE5B7B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915989"/>
            <a:ext cx="8496300" cy="3865562"/>
          </a:xfrm>
        </p:spPr>
        <p:txBody>
          <a:bodyPr>
            <a:normAutofit fontScale="92500" lnSpcReduction="10000"/>
          </a:bodyPr>
          <a:lstStyle/>
          <a:p>
            <a:r>
              <a:rPr lang="en-CA" sz="2200" dirty="0"/>
              <a:t>Early drug discontinuation rates</a:t>
            </a:r>
          </a:p>
          <a:p>
            <a:pPr lvl="2"/>
            <a:r>
              <a:rPr lang="en-CA" sz="2100" dirty="0"/>
              <a:t>H0= 20% Ha=5%</a:t>
            </a:r>
          </a:p>
          <a:p>
            <a:pPr lvl="2"/>
            <a:r>
              <a:rPr lang="en-CA" sz="2100" dirty="0"/>
              <a:t>Two stage design</a:t>
            </a:r>
          </a:p>
          <a:p>
            <a:pPr lvl="3"/>
            <a:r>
              <a:rPr lang="en-CA" sz="1900" dirty="0"/>
              <a:t>19 patients would be entered in the first stage, terminate trial if </a:t>
            </a:r>
            <a:r>
              <a:rPr lang="en-CA" sz="1900" u="sng" dirty="0"/>
              <a:t>&gt;</a:t>
            </a:r>
            <a:r>
              <a:rPr lang="en-CA" sz="1900" dirty="0"/>
              <a:t>3 or more patients discontinue sunitinib prematurely for any reason.</a:t>
            </a:r>
          </a:p>
          <a:p>
            <a:pPr lvl="3"/>
            <a:r>
              <a:rPr lang="en-CA" sz="1900" dirty="0"/>
              <a:t>In the second stage, 23 more patients would be accrued to a total of 42 patients. The regimen under evaluation would be considered feasible if there are 4 or fewer patients overall who discontinue the drug prematurely. </a:t>
            </a:r>
          </a:p>
          <a:p>
            <a:r>
              <a:rPr lang="en-CA" sz="2200" dirty="0"/>
              <a:t>Trial activated 2007 March 12</a:t>
            </a:r>
          </a:p>
          <a:p>
            <a:r>
              <a:rPr lang="en-CA" sz="2200" dirty="0"/>
              <a:t>Closed 2010 March 22 due to external phase III data in advanced breast cancer demonstrating lack of efficacy and increase toxicity of sunitinib in combination with chemotherapy; futility compared to single agent capecitabine</a:t>
            </a:r>
          </a:p>
        </p:txBody>
      </p:sp>
    </p:spTree>
    <p:extLst>
      <p:ext uri="{BB962C8B-B14F-4D97-AF65-F5344CB8AC3E}">
        <p14:creationId xmlns:p14="http://schemas.microsoft.com/office/powerpoint/2010/main" val="3320170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6C314-9683-B242-E80E-5E556E4A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Classification of Pre-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32D70F-F14E-C12A-4064-7610A99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D9020DBE-E53D-4C6E-0520-2C20E14EC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fr-F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  <a:p>
            <a:pPr marL="0" indent="0">
              <a:buNone/>
            </a:pPr>
            <a:r>
              <a:rPr lang="fr-FR" sz="3600" dirty="0"/>
              <a:t>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CB91582D-48F1-EA27-BB3F-0638920FA62B}"/>
              </a:ext>
            </a:extLst>
          </p:cNvPr>
          <p:cNvSpPr txBox="1">
            <a:spLocks/>
          </p:cNvSpPr>
          <p:nvPr/>
        </p:nvSpPr>
        <p:spPr>
          <a:xfrm>
            <a:off x="138401" y="1504841"/>
            <a:ext cx="4027158" cy="3684588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Neoadjuvant</a:t>
            </a:r>
            <a:r>
              <a:rPr lang="fr-FR" dirty="0"/>
              <a:t> </a:t>
            </a:r>
          </a:p>
          <a:p>
            <a:pPr lvl="2"/>
            <a:r>
              <a:rPr lang="fr-FR" sz="2000" dirty="0"/>
              <a:t>Administration of multiple cycles of </a:t>
            </a:r>
            <a:r>
              <a:rPr lang="fr-FR" sz="2000" dirty="0" err="1"/>
              <a:t>therapy</a:t>
            </a:r>
            <a:endParaRPr lang="fr-FR" sz="2000" dirty="0"/>
          </a:p>
          <a:p>
            <a:pPr lvl="2"/>
            <a:r>
              <a:rPr lang="fr-FR" sz="2000" dirty="0"/>
              <a:t>Novel </a:t>
            </a:r>
            <a:r>
              <a:rPr lang="fr-FR" sz="2000" dirty="0" err="1"/>
              <a:t>therapy</a:t>
            </a:r>
            <a:r>
              <a:rPr lang="fr-FR" sz="2000" dirty="0"/>
              <a:t> + standard of care</a:t>
            </a:r>
          </a:p>
          <a:p>
            <a:pPr lvl="2"/>
            <a:r>
              <a:rPr lang="fr-FR" sz="2000" dirty="0" err="1"/>
              <a:t>Intermediate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– e.g. </a:t>
            </a:r>
            <a:r>
              <a:rPr lang="fr-FR" sz="2000" dirty="0" err="1"/>
              <a:t>pCR</a:t>
            </a:r>
            <a:endParaRPr lang="fr-FR" sz="2000" dirty="0"/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45EFE392-89AF-C287-B6D7-FBE2F95812E8}"/>
              </a:ext>
            </a:extLst>
          </p:cNvPr>
          <p:cNvSpPr txBox="1">
            <a:spLocks/>
          </p:cNvSpPr>
          <p:nvPr/>
        </p:nvSpPr>
        <p:spPr>
          <a:xfrm>
            <a:off x="240042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="" xmlns:a16="http://schemas.microsoft.com/office/drawing/2014/main" id="{2A8053B0-260A-A43E-1D76-180C2898CC12}"/>
              </a:ext>
            </a:extLst>
          </p:cNvPr>
          <p:cNvSpPr txBox="1">
            <a:spLocks/>
          </p:cNvSpPr>
          <p:nvPr/>
        </p:nvSpPr>
        <p:spPr>
          <a:xfrm>
            <a:off x="4656916" y="1504841"/>
            <a:ext cx="4348683" cy="3500466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Window</a:t>
            </a:r>
            <a:r>
              <a:rPr lang="fr-FR" dirty="0"/>
              <a:t> of Opportunity</a:t>
            </a:r>
          </a:p>
          <a:p>
            <a:pPr lvl="2"/>
            <a:r>
              <a:rPr lang="fr-FR" sz="2000" dirty="0"/>
              <a:t>Limited administration of a </a:t>
            </a:r>
            <a:r>
              <a:rPr lang="fr-FR" sz="2000" dirty="0" err="1"/>
              <a:t>novel</a:t>
            </a:r>
            <a:r>
              <a:rPr lang="fr-FR" sz="2000" dirty="0"/>
              <a:t> </a:t>
            </a:r>
            <a:r>
              <a:rPr lang="fr-FR" sz="2000" dirty="0" err="1"/>
              <a:t>therapy</a:t>
            </a:r>
            <a:r>
              <a:rPr lang="fr-FR" sz="2000" dirty="0"/>
              <a:t> </a:t>
            </a:r>
          </a:p>
          <a:p>
            <a:pPr lvl="2"/>
            <a:r>
              <a:rPr lang="fr-FR" sz="2000" dirty="0"/>
              <a:t>Single agent or combination </a:t>
            </a:r>
            <a:r>
              <a:rPr lang="fr-FR" sz="2000" dirty="0" err="1"/>
              <a:t>with</a:t>
            </a:r>
            <a:r>
              <a:rPr lang="fr-FR" sz="2000" dirty="0"/>
              <a:t> standard of care</a:t>
            </a:r>
          </a:p>
          <a:p>
            <a:pPr lvl="2"/>
            <a:r>
              <a:rPr lang="fr-FR" sz="2000" dirty="0" err="1"/>
              <a:t>Feasibility</a:t>
            </a:r>
            <a:r>
              <a:rPr lang="fr-FR" sz="2000" dirty="0"/>
              <a:t> and/or </a:t>
            </a:r>
            <a:r>
              <a:rPr lang="fr-FR" sz="2000" dirty="0" err="1"/>
              <a:t>molecular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e.g. % compliant; change in </a:t>
            </a:r>
            <a:r>
              <a:rPr lang="fr-FR" sz="2000" dirty="0" err="1"/>
              <a:t>biomarker</a:t>
            </a:r>
            <a:endParaRPr lang="fr-FR" sz="200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FF2E9D17-F782-8ECC-D9EE-93BB3B13714C}"/>
              </a:ext>
            </a:extLst>
          </p:cNvPr>
          <p:cNvSpPr txBox="1">
            <a:spLocks/>
          </p:cNvSpPr>
          <p:nvPr/>
        </p:nvSpPr>
        <p:spPr>
          <a:xfrm>
            <a:off x="4795317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80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FB103E-5470-43E0-B4AB-E5FE96AA0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E2FA70-1BEB-40C0-9178-520418E36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To identify role(s) of pre-operative trials in cancer drug development</a:t>
            </a:r>
            <a:b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</a:br>
            <a:endParaRPr lang="en-CA" sz="2300" b="0" i="0" dirty="0">
              <a:solidFill>
                <a:srgbClr val="000000"/>
              </a:solidFill>
              <a:effectLst/>
              <a:cs typeface="Calibri" panose="020F0502020204030204" pitchFamily="34" charset="0"/>
            </a:endParaRPr>
          </a:p>
          <a:p>
            <a:pPr algn="l"/>
            <a: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Identify key trial elements that guide the design of pre-operative trials</a:t>
            </a:r>
            <a:b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</a:br>
            <a:endParaRPr lang="en-CA" sz="2300" b="0" i="0" dirty="0">
              <a:solidFill>
                <a:srgbClr val="000000"/>
              </a:solidFill>
              <a:effectLst/>
              <a:cs typeface="Calibri" panose="020F0502020204030204" pitchFamily="34" charset="0"/>
            </a:endParaRPr>
          </a:p>
          <a:p>
            <a:pPr algn="l"/>
            <a: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Design a pre-operative platform trial testing novel agents in patients with </a:t>
            </a:r>
            <a:r>
              <a:rPr lang="en-CA" sz="23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3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6CF4944-C3E6-42BC-B30D-3B53DAAC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32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C27451-F17F-B8A7-6002-29DA30C9B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sz="4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Breakout</a:t>
            </a:r>
            <a:r>
              <a:rPr lang="fr-F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Session</a:t>
            </a:r>
            <a:endParaRPr lang="en-US" sz="4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6F1FF3D-5167-70B6-F84F-6C104557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8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77165B-601E-3C7E-0E04-89F7D274D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Trials in the Perioperative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6E604D-507A-AA48-305C-4C2DFB6B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Preoperative</a:t>
            </a:r>
          </a:p>
          <a:p>
            <a:pPr lvl="2"/>
            <a:r>
              <a:rPr lang="en-US" sz="1800" dirty="0"/>
              <a:t>Neoadjuvant: Therapeutic intent trials that test novel treatment; use an intermediate endpoint measured at surgery</a:t>
            </a:r>
          </a:p>
          <a:p>
            <a:pPr lvl="3"/>
            <a:r>
              <a:rPr lang="en-US" sz="1800" dirty="0"/>
              <a:t> e.g. pathologic complete response measured to surgery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Window of Opportunity: Non therapeutic trials that test novel therapies; use a feasibility or biomarker endpoint measured at surgery</a:t>
            </a:r>
          </a:p>
          <a:p>
            <a:pPr lvl="3"/>
            <a:r>
              <a:rPr lang="en-US" sz="1800" dirty="0"/>
              <a:t>Ki-67 status</a:t>
            </a:r>
          </a:p>
          <a:p>
            <a:pPr marL="466344" lvl="3" indent="0">
              <a:buNone/>
            </a:pPr>
            <a:endParaRPr lang="en-US" sz="1800" dirty="0"/>
          </a:p>
          <a:p>
            <a:pPr marL="9144" lvl="1" indent="0">
              <a:buNone/>
            </a:pPr>
            <a:r>
              <a:rPr lang="en-US" sz="1800" dirty="0"/>
              <a:t>Post operative clinical trials</a:t>
            </a:r>
          </a:p>
          <a:p>
            <a:pPr marL="523494" lvl="2" indent="-285750"/>
            <a:r>
              <a:rPr lang="en-US" sz="1800" dirty="0"/>
              <a:t>Adjuvant: Therapeutic intent trials that test novel treatment strategies; use surgical findings to assign treatments (e.g. presence of residual disease); clinically validated endpoints e.g. event free survival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9180277-03F7-4D81-A8B7-43787497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4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1F4613-8D14-4597-BEBC-C919F14A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Oncology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5F4A5E0-57EC-426F-8368-5FC898CE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89A8463-C016-8932-6E58-B9E57B459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300" dirty="0" err="1"/>
              <a:t>Paradigm</a:t>
            </a:r>
            <a:r>
              <a:rPr lang="fr-FR" sz="2300" dirty="0"/>
              <a:t> of </a:t>
            </a:r>
            <a:r>
              <a:rPr lang="fr-FR" sz="2300" dirty="0" err="1"/>
              <a:t>drug</a:t>
            </a:r>
            <a:r>
              <a:rPr lang="fr-FR" sz="2300" dirty="0"/>
              <a:t> </a:t>
            </a:r>
            <a:r>
              <a:rPr lang="fr-FR" sz="2300" dirty="0" err="1"/>
              <a:t>development</a:t>
            </a:r>
            <a:r>
              <a:rPr lang="fr-FR" sz="2300" dirty="0"/>
              <a:t> in the </a:t>
            </a:r>
            <a:r>
              <a:rPr lang="fr-FR" sz="2300" dirty="0" err="1"/>
              <a:t>era</a:t>
            </a:r>
            <a:r>
              <a:rPr lang="fr-FR" sz="2300" dirty="0"/>
              <a:t> of </a:t>
            </a:r>
            <a:r>
              <a:rPr lang="fr-FR" sz="2300" dirty="0" err="1"/>
              <a:t>cytoxic</a:t>
            </a:r>
            <a:r>
              <a:rPr lang="fr-FR" sz="2300" dirty="0"/>
              <a:t> </a:t>
            </a:r>
            <a:r>
              <a:rPr lang="fr-FR" sz="2300" dirty="0" err="1"/>
              <a:t>chemotherapy</a:t>
            </a:r>
            <a:r>
              <a:rPr lang="fr-FR" sz="2300" dirty="0"/>
              <a:t> </a:t>
            </a:r>
          </a:p>
          <a:p>
            <a:pPr lvl="1"/>
            <a:r>
              <a:rPr lang="fr-FR" sz="2000" dirty="0"/>
              <a:t>Direct </a:t>
            </a:r>
            <a:r>
              <a:rPr lang="fr-FR" sz="2000" dirty="0" err="1"/>
              <a:t>relationship</a:t>
            </a:r>
            <a:r>
              <a:rPr lang="fr-FR" sz="2000" dirty="0"/>
              <a:t> </a:t>
            </a:r>
            <a:r>
              <a:rPr lang="fr-FR" sz="2000" dirty="0" err="1"/>
              <a:t>between</a:t>
            </a:r>
            <a:r>
              <a:rPr lang="fr-FR" sz="2000" dirty="0"/>
              <a:t> </a:t>
            </a:r>
            <a:r>
              <a:rPr lang="fr-FR" sz="2000" dirty="0" err="1"/>
              <a:t>toxicity</a:t>
            </a:r>
            <a:r>
              <a:rPr lang="fr-FR" sz="2000" dirty="0"/>
              <a:t> and anti-</a:t>
            </a:r>
            <a:r>
              <a:rPr lang="fr-FR" sz="2000" dirty="0" err="1"/>
              <a:t>tumour</a:t>
            </a:r>
            <a:r>
              <a:rPr lang="fr-FR" sz="2000" dirty="0"/>
              <a:t> </a:t>
            </a:r>
            <a:r>
              <a:rPr lang="fr-FR" sz="2000" dirty="0" err="1"/>
              <a:t>effect</a:t>
            </a:r>
            <a:endParaRPr lang="fr-FR" sz="2000" dirty="0"/>
          </a:p>
          <a:p>
            <a:pPr lvl="1"/>
            <a:r>
              <a:rPr lang="fr-FR" sz="2000" dirty="0"/>
              <a:t>Normal tissue dose </a:t>
            </a:r>
            <a:r>
              <a:rPr lang="fr-FR" sz="2000" dirty="0" err="1"/>
              <a:t>limiting</a:t>
            </a:r>
            <a:r>
              <a:rPr lang="fr-FR" sz="2000" dirty="0"/>
              <a:t> </a:t>
            </a:r>
            <a:r>
              <a:rPr lang="fr-FR" sz="2000" dirty="0" err="1"/>
              <a:t>toxicity</a:t>
            </a:r>
            <a:r>
              <a:rPr lang="fr-FR" sz="2000" dirty="0"/>
              <a:t> </a:t>
            </a:r>
            <a:r>
              <a:rPr lang="fr-FR" sz="2000" dirty="0" err="1"/>
              <a:t>used</a:t>
            </a:r>
            <a:r>
              <a:rPr lang="fr-FR" sz="2000" dirty="0"/>
              <a:t> to select active dose for </a:t>
            </a:r>
            <a:r>
              <a:rPr lang="fr-FR" sz="2000" dirty="0" err="1"/>
              <a:t>further</a:t>
            </a:r>
            <a:r>
              <a:rPr lang="fr-FR" sz="2000" dirty="0"/>
              <a:t> </a:t>
            </a:r>
            <a:r>
              <a:rPr lang="fr-FR" sz="2000" dirty="0" err="1"/>
              <a:t>testing</a:t>
            </a:r>
            <a:r>
              <a:rPr lang="fr-FR" sz="2000" dirty="0"/>
              <a:t> 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sz="2300" dirty="0" err="1"/>
              <a:t>Paradigm</a:t>
            </a:r>
            <a:r>
              <a:rPr lang="fr-FR" sz="2300" dirty="0"/>
              <a:t> of </a:t>
            </a:r>
            <a:r>
              <a:rPr lang="fr-FR" sz="2300" dirty="0" err="1"/>
              <a:t>drug</a:t>
            </a:r>
            <a:r>
              <a:rPr lang="fr-FR" sz="2300" dirty="0"/>
              <a:t> </a:t>
            </a:r>
            <a:r>
              <a:rPr lang="fr-FR" sz="2300" dirty="0" err="1"/>
              <a:t>development</a:t>
            </a:r>
            <a:r>
              <a:rPr lang="fr-FR" sz="2300" dirty="0"/>
              <a:t> in the </a:t>
            </a:r>
            <a:r>
              <a:rPr lang="fr-FR" sz="2300" dirty="0" err="1"/>
              <a:t>era</a:t>
            </a:r>
            <a:r>
              <a:rPr lang="fr-FR" sz="2300" dirty="0"/>
              <a:t> of </a:t>
            </a:r>
            <a:r>
              <a:rPr lang="fr-FR" sz="2300" dirty="0" err="1"/>
              <a:t>targeted</a:t>
            </a:r>
            <a:r>
              <a:rPr lang="fr-FR" sz="2300" dirty="0"/>
              <a:t> </a:t>
            </a:r>
            <a:r>
              <a:rPr lang="fr-FR" sz="2300" dirty="0" err="1"/>
              <a:t>therapy</a:t>
            </a:r>
            <a:endParaRPr lang="fr-FR" sz="2300" dirty="0"/>
          </a:p>
          <a:p>
            <a:pPr lvl="1"/>
            <a:r>
              <a:rPr lang="fr-FR" sz="2000" dirty="0"/>
              <a:t>May not have direct </a:t>
            </a:r>
            <a:r>
              <a:rPr lang="fr-FR" sz="2000" dirty="0" err="1"/>
              <a:t>relationship</a:t>
            </a:r>
            <a:r>
              <a:rPr lang="fr-FR" sz="2000" dirty="0"/>
              <a:t> </a:t>
            </a:r>
            <a:r>
              <a:rPr lang="fr-FR" sz="2000" dirty="0" err="1"/>
              <a:t>between</a:t>
            </a:r>
            <a:r>
              <a:rPr lang="fr-FR" sz="2000" dirty="0"/>
              <a:t> </a:t>
            </a:r>
            <a:r>
              <a:rPr lang="fr-FR" sz="2000" dirty="0" err="1"/>
              <a:t>toxicity</a:t>
            </a:r>
            <a:r>
              <a:rPr lang="fr-FR" sz="2000" dirty="0"/>
              <a:t> and </a:t>
            </a:r>
            <a:r>
              <a:rPr lang="fr-FR" sz="2000" dirty="0" err="1"/>
              <a:t>target</a:t>
            </a:r>
            <a:r>
              <a:rPr lang="fr-FR" sz="2000" dirty="0"/>
              <a:t> inhibition</a:t>
            </a:r>
          </a:p>
          <a:p>
            <a:pPr lvl="1"/>
            <a:r>
              <a:rPr lang="fr-FR" sz="2000" dirty="0"/>
              <a:t>Plateau in </a:t>
            </a:r>
            <a:r>
              <a:rPr lang="fr-FR" sz="2000" dirty="0" err="1"/>
              <a:t>target</a:t>
            </a:r>
            <a:r>
              <a:rPr lang="fr-FR" sz="2000" dirty="0"/>
              <a:t> inhibition </a:t>
            </a:r>
            <a:r>
              <a:rPr lang="fr-FR" sz="2000" dirty="0" err="1"/>
              <a:t>may</a:t>
            </a:r>
            <a:r>
              <a:rPr lang="fr-FR" sz="2000" dirty="0"/>
              <a:t> </a:t>
            </a:r>
            <a:r>
              <a:rPr lang="fr-FR" sz="2000" dirty="0" err="1"/>
              <a:t>occur</a:t>
            </a:r>
            <a:r>
              <a:rPr lang="fr-FR" sz="2000" dirty="0"/>
              <a:t> at </a:t>
            </a:r>
            <a:r>
              <a:rPr lang="fr-FR" sz="2000" dirty="0" err="1"/>
              <a:t>lower</a:t>
            </a:r>
            <a:r>
              <a:rPr lang="fr-FR" sz="2000" dirty="0"/>
              <a:t> </a:t>
            </a:r>
            <a:r>
              <a:rPr lang="fr-FR" sz="2000" dirty="0" err="1"/>
              <a:t>level</a:t>
            </a:r>
            <a:r>
              <a:rPr lang="fr-FR" sz="2000" dirty="0"/>
              <a:t> </a:t>
            </a:r>
            <a:r>
              <a:rPr lang="fr-FR" sz="2000" dirty="0" err="1"/>
              <a:t>than</a:t>
            </a:r>
            <a:r>
              <a:rPr lang="fr-FR" sz="2000" dirty="0"/>
              <a:t> the MTD</a:t>
            </a:r>
          </a:p>
          <a:p>
            <a:pPr lvl="1"/>
            <a:r>
              <a:rPr lang="fr-FR" sz="2000" dirty="0" err="1"/>
              <a:t>Greater</a:t>
            </a:r>
            <a:r>
              <a:rPr lang="fr-FR" sz="2000" dirty="0"/>
              <a:t> </a:t>
            </a:r>
            <a:r>
              <a:rPr lang="fr-FR" sz="2000" dirty="0" err="1"/>
              <a:t>emphasis</a:t>
            </a:r>
            <a:r>
              <a:rPr lang="fr-FR" sz="2000" dirty="0"/>
              <a:t> on </a:t>
            </a:r>
            <a:r>
              <a:rPr lang="fr-FR" sz="2000" dirty="0" err="1"/>
              <a:t>understanding</a:t>
            </a:r>
            <a:r>
              <a:rPr lang="fr-FR" sz="2000" dirty="0"/>
              <a:t> the </a:t>
            </a:r>
            <a:r>
              <a:rPr lang="fr-FR" sz="2000" dirty="0" err="1"/>
              <a:t>drug</a:t>
            </a:r>
            <a:r>
              <a:rPr lang="fr-FR" sz="2000" dirty="0"/>
              <a:t> </a:t>
            </a:r>
            <a:r>
              <a:rPr lang="fr-FR" sz="2000" dirty="0" err="1"/>
              <a:t>target</a:t>
            </a:r>
            <a:endParaRPr lang="fr-FR" sz="2000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41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DC3E20-41D8-9DD6-800E-C68B6767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Oncology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B7C6736-B570-15CE-5BBB-E9B01011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1CB40DAF-629F-E1D0-CE1B-487FA9CFB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300" dirty="0" err="1"/>
              <a:t>Oncology</a:t>
            </a:r>
            <a:r>
              <a:rPr lang="fr-FR" sz="2300" dirty="0"/>
              <a:t> </a:t>
            </a:r>
            <a:r>
              <a:rPr lang="fr-FR" sz="2300" dirty="0" err="1"/>
              <a:t>drug</a:t>
            </a:r>
            <a:r>
              <a:rPr lang="fr-FR" sz="2300" dirty="0"/>
              <a:t> </a:t>
            </a:r>
            <a:r>
              <a:rPr lang="fr-FR" sz="2300" dirty="0" err="1"/>
              <a:t>development</a:t>
            </a:r>
            <a:endParaRPr lang="fr-FR" sz="2300" dirty="0"/>
          </a:p>
          <a:p>
            <a:pPr lvl="1"/>
            <a:r>
              <a:rPr lang="fr-FR" sz="2000" dirty="0" err="1"/>
              <a:t>Expensive</a:t>
            </a:r>
            <a:endParaRPr lang="fr-FR" sz="2000" dirty="0"/>
          </a:p>
          <a:p>
            <a:pPr lvl="1"/>
            <a:r>
              <a:rPr lang="fr-FR" sz="2000" dirty="0"/>
              <a:t>Time </a:t>
            </a:r>
            <a:r>
              <a:rPr lang="fr-FR" sz="2000" dirty="0" err="1"/>
              <a:t>consuming</a:t>
            </a:r>
            <a:endParaRPr lang="fr-FR" sz="2000" dirty="0"/>
          </a:p>
          <a:p>
            <a:pPr lvl="1"/>
            <a:r>
              <a:rPr lang="fr-FR" sz="2000" dirty="0"/>
              <a:t>Inefficient – high </a:t>
            </a:r>
            <a:r>
              <a:rPr lang="fr-FR" sz="2000" dirty="0" err="1"/>
              <a:t>failure</a:t>
            </a:r>
            <a:r>
              <a:rPr lang="fr-FR" sz="2000" dirty="0"/>
              <a:t> rate </a:t>
            </a:r>
            <a:r>
              <a:rPr lang="fr-FR" sz="2000" dirty="0" err="1"/>
              <a:t>from</a:t>
            </a:r>
            <a:r>
              <a:rPr lang="fr-FR" sz="2000" dirty="0"/>
              <a:t> </a:t>
            </a:r>
            <a:r>
              <a:rPr lang="fr-FR" sz="2000" dirty="0" err="1"/>
              <a:t>drug</a:t>
            </a:r>
            <a:r>
              <a:rPr lang="fr-FR" sz="2000" dirty="0"/>
              <a:t> </a:t>
            </a:r>
            <a:r>
              <a:rPr lang="fr-FR" sz="2000" dirty="0" err="1"/>
              <a:t>discovery</a:t>
            </a:r>
            <a:r>
              <a:rPr lang="fr-FR" sz="2000" dirty="0"/>
              <a:t> to </a:t>
            </a:r>
            <a:r>
              <a:rPr lang="fr-FR" sz="2000" dirty="0" err="1"/>
              <a:t>regulatory</a:t>
            </a:r>
            <a:r>
              <a:rPr lang="fr-FR" sz="2000" dirty="0"/>
              <a:t> </a:t>
            </a:r>
            <a:r>
              <a:rPr lang="fr-FR" sz="2000" dirty="0" err="1"/>
              <a:t>approval</a:t>
            </a:r>
            <a:r>
              <a:rPr lang="fr-FR" sz="2000" dirty="0"/>
              <a:t> 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sz="2300" dirty="0"/>
              <a:t>The </a:t>
            </a:r>
            <a:r>
              <a:rPr lang="fr-FR" sz="2300" dirty="0" err="1"/>
              <a:t>pre-operative</a:t>
            </a:r>
            <a:r>
              <a:rPr lang="fr-FR" sz="2300" dirty="0"/>
              <a:t> setting </a:t>
            </a:r>
            <a:r>
              <a:rPr lang="fr-FR" sz="2300" dirty="0" err="1"/>
              <a:t>provides</a:t>
            </a:r>
            <a:r>
              <a:rPr lang="fr-FR" sz="2300" dirty="0"/>
              <a:t> a unique </a:t>
            </a:r>
            <a:r>
              <a:rPr lang="fr-FR" sz="2300" dirty="0" err="1"/>
              <a:t>opportunity</a:t>
            </a:r>
            <a:r>
              <a:rPr lang="fr-FR" sz="2300" dirty="0"/>
              <a:t> to </a:t>
            </a:r>
            <a:r>
              <a:rPr lang="fr-FR" sz="2300" dirty="0" err="1"/>
              <a:t>accelerate</a:t>
            </a:r>
            <a:r>
              <a:rPr lang="fr-FR" sz="2300" dirty="0"/>
              <a:t> </a:t>
            </a:r>
            <a:r>
              <a:rPr lang="fr-FR" sz="2300" dirty="0" err="1"/>
              <a:t>drug</a:t>
            </a:r>
            <a:r>
              <a:rPr lang="fr-FR" sz="2300" dirty="0"/>
              <a:t> and </a:t>
            </a:r>
            <a:r>
              <a:rPr lang="fr-FR" sz="2300" dirty="0" err="1"/>
              <a:t>biomarker</a:t>
            </a:r>
            <a:r>
              <a:rPr lang="fr-FR" sz="2300" dirty="0"/>
              <a:t> </a:t>
            </a:r>
            <a:r>
              <a:rPr lang="fr-FR" sz="2300" dirty="0" err="1"/>
              <a:t>development</a:t>
            </a:r>
            <a:r>
              <a:rPr lang="fr-FR" sz="2300" dirty="0"/>
              <a:t> by </a:t>
            </a:r>
            <a:r>
              <a:rPr lang="fr-FR" sz="2300" dirty="0" err="1"/>
              <a:t>enabling</a:t>
            </a:r>
            <a:r>
              <a:rPr lang="fr-FR" sz="2300" dirty="0"/>
              <a:t> a </a:t>
            </a:r>
            <a:r>
              <a:rPr lang="fr-FR" sz="2300" dirty="0" err="1"/>
              <a:t>comprehensive</a:t>
            </a:r>
            <a:r>
              <a:rPr lang="fr-FR" sz="2300" dirty="0"/>
              <a:t> </a:t>
            </a:r>
            <a:r>
              <a:rPr lang="fr-FR" sz="2300" dirty="0" err="1"/>
              <a:t>assessment</a:t>
            </a:r>
            <a:r>
              <a:rPr lang="fr-FR" sz="2300" dirty="0"/>
              <a:t> of  the </a:t>
            </a:r>
            <a:r>
              <a:rPr lang="fr-FR" sz="2300" dirty="0" err="1"/>
              <a:t>pharmacodynamic</a:t>
            </a:r>
            <a:r>
              <a:rPr lang="fr-FR" sz="2300" dirty="0"/>
              <a:t> </a:t>
            </a:r>
            <a:r>
              <a:rPr lang="fr-FR" sz="2300" dirty="0" err="1"/>
              <a:t>effects</a:t>
            </a:r>
            <a:r>
              <a:rPr lang="fr-FR" sz="2300" dirty="0"/>
              <a:t> of a </a:t>
            </a:r>
            <a:r>
              <a:rPr lang="fr-FR" sz="2300" dirty="0" err="1"/>
              <a:t>novel</a:t>
            </a:r>
            <a:r>
              <a:rPr lang="fr-FR" sz="2300" dirty="0"/>
              <a:t> </a:t>
            </a:r>
            <a:r>
              <a:rPr lang="fr-FR" sz="2300" dirty="0" err="1"/>
              <a:t>therapy</a:t>
            </a:r>
            <a:r>
              <a:rPr lang="fr-FR" sz="2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579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40B9CF-7670-8A3F-FE7E-2DFA84796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 in Drug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8E40A43-D19C-E54C-1AB6-8BD07647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6669AA1F-7D02-5C06-CDFF-03BC53C08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300" dirty="0"/>
              <a:t>Pros</a:t>
            </a:r>
          </a:p>
          <a:p>
            <a:pPr lvl="2"/>
            <a:r>
              <a:rPr lang="fr-FR" sz="2000" dirty="0" err="1"/>
              <a:t>Optimizes</a:t>
            </a:r>
            <a:r>
              <a:rPr lang="fr-FR" sz="2000" dirty="0"/>
              <a:t> the intersection of </a:t>
            </a:r>
            <a:r>
              <a:rPr lang="fr-FR" sz="2000" dirty="0" err="1"/>
              <a:t>research</a:t>
            </a:r>
            <a:r>
              <a:rPr lang="fr-FR" sz="2000" dirty="0"/>
              <a:t> and practice workflows</a:t>
            </a:r>
            <a:endParaRPr lang="fr-FR" sz="2300" dirty="0"/>
          </a:p>
          <a:p>
            <a:pPr lvl="2"/>
            <a:r>
              <a:rPr lang="fr-FR" sz="2000" dirty="0"/>
              <a:t>In vivo </a:t>
            </a:r>
            <a:r>
              <a:rPr lang="fr-FR" sz="2000" dirty="0" err="1"/>
              <a:t>assessment</a:t>
            </a:r>
            <a:r>
              <a:rPr lang="fr-FR" sz="2000" dirty="0"/>
              <a:t> of </a:t>
            </a:r>
            <a:r>
              <a:rPr lang="fr-FR" sz="2000" dirty="0" err="1"/>
              <a:t>drug</a:t>
            </a:r>
            <a:r>
              <a:rPr lang="fr-FR" sz="2000" dirty="0"/>
              <a:t> </a:t>
            </a:r>
            <a:r>
              <a:rPr lang="fr-FR" sz="2000" dirty="0" err="1"/>
              <a:t>activity</a:t>
            </a:r>
            <a:endParaRPr lang="fr-FR" sz="2000" dirty="0"/>
          </a:p>
          <a:p>
            <a:pPr lvl="2"/>
            <a:r>
              <a:rPr lang="fr-FR" sz="2000" dirty="0" err="1"/>
              <a:t>Biomarker</a:t>
            </a:r>
            <a:r>
              <a:rPr lang="fr-FR" sz="2000" dirty="0"/>
              <a:t> </a:t>
            </a:r>
            <a:r>
              <a:rPr lang="fr-FR" sz="2000" dirty="0" err="1"/>
              <a:t>discovery</a:t>
            </a:r>
            <a:r>
              <a:rPr lang="fr-FR" sz="2000" dirty="0"/>
              <a:t>/validation </a:t>
            </a:r>
          </a:p>
          <a:p>
            <a:pPr lvl="2"/>
            <a:r>
              <a:rPr lang="fr-FR" sz="2000" dirty="0" err="1"/>
              <a:t>Surrogate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identification/validation</a:t>
            </a:r>
          </a:p>
          <a:p>
            <a:pPr lvl="2"/>
            <a:r>
              <a:rPr lang="fr-FR" sz="2000" dirty="0" err="1"/>
              <a:t>Operative</a:t>
            </a:r>
            <a:r>
              <a:rPr lang="fr-FR" sz="2000" dirty="0"/>
              <a:t> </a:t>
            </a:r>
            <a:r>
              <a:rPr lang="fr-FR" sz="2000" dirty="0" err="1"/>
              <a:t>findings</a:t>
            </a:r>
            <a:r>
              <a:rPr lang="fr-FR" sz="2000" dirty="0"/>
              <a:t> to guide adjuvant </a:t>
            </a:r>
            <a:r>
              <a:rPr lang="fr-FR" sz="2000" dirty="0" err="1"/>
              <a:t>therapy</a:t>
            </a:r>
            <a:r>
              <a:rPr lang="fr-FR" sz="2000" dirty="0"/>
              <a:t> </a:t>
            </a:r>
            <a:r>
              <a:rPr lang="fr-FR" sz="2000" dirty="0" err="1"/>
              <a:t>decisions</a:t>
            </a:r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078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2972E8-9506-414B-B8C9-C2DC53109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 in Drug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8398536-ADC4-E280-26C4-7EAFB40F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8CFB7D4C-618F-422E-995C-2409082A4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72" y="711437"/>
            <a:ext cx="8496300" cy="4105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000" dirty="0"/>
              <a:t>Cons</a:t>
            </a:r>
          </a:p>
          <a:p>
            <a:pPr lvl="1"/>
            <a:r>
              <a:rPr lang="fr-FR" sz="3000" dirty="0" err="1"/>
              <a:t>Enhanced</a:t>
            </a:r>
            <a:r>
              <a:rPr lang="fr-FR" sz="3000" dirty="0"/>
              <a:t> </a:t>
            </a:r>
            <a:r>
              <a:rPr lang="fr-FR" sz="3000" dirty="0" err="1"/>
              <a:t>multidisciplinary</a:t>
            </a:r>
            <a:r>
              <a:rPr lang="fr-FR" sz="3000" dirty="0"/>
              <a:t> collaboration </a:t>
            </a:r>
          </a:p>
          <a:p>
            <a:pPr lvl="2"/>
            <a:r>
              <a:rPr lang="fr-FR" sz="2600" dirty="0" err="1"/>
              <a:t>Surgery</a:t>
            </a:r>
            <a:r>
              <a:rPr lang="fr-FR" sz="2600" dirty="0"/>
              <a:t>, </a:t>
            </a:r>
            <a:r>
              <a:rPr lang="fr-FR" sz="2600" dirty="0" err="1"/>
              <a:t>oncology</a:t>
            </a:r>
            <a:r>
              <a:rPr lang="fr-FR" sz="2600" dirty="0"/>
              <a:t>, </a:t>
            </a:r>
            <a:r>
              <a:rPr lang="fr-FR" sz="2600" dirty="0" err="1"/>
              <a:t>pathology</a:t>
            </a:r>
            <a:r>
              <a:rPr lang="fr-FR" sz="2600" dirty="0"/>
              <a:t>, </a:t>
            </a:r>
            <a:r>
              <a:rPr lang="fr-FR" sz="2600" dirty="0" err="1"/>
              <a:t>radiology</a:t>
            </a:r>
            <a:endParaRPr lang="fr-FR" sz="2600" dirty="0"/>
          </a:p>
          <a:p>
            <a:pPr marL="914400" lvl="2" indent="0">
              <a:buNone/>
            </a:pPr>
            <a:endParaRPr lang="fr-FR" sz="3100" dirty="0"/>
          </a:p>
          <a:p>
            <a:pPr lvl="1"/>
            <a:r>
              <a:rPr lang="fr-FR" sz="3000" dirty="0" err="1"/>
              <a:t>Complex</a:t>
            </a:r>
            <a:r>
              <a:rPr lang="fr-FR" sz="3000" dirty="0"/>
              <a:t> </a:t>
            </a:r>
            <a:r>
              <a:rPr lang="fr-FR" sz="3000" dirty="0" err="1"/>
              <a:t>consenting</a:t>
            </a:r>
            <a:r>
              <a:rPr lang="fr-FR" sz="3000" dirty="0"/>
              <a:t> </a:t>
            </a:r>
            <a:r>
              <a:rPr lang="fr-FR" sz="3000" dirty="0" err="1"/>
              <a:t>procedure</a:t>
            </a:r>
            <a:endParaRPr lang="fr-FR" sz="3000" dirty="0"/>
          </a:p>
          <a:p>
            <a:pPr lvl="2"/>
            <a:r>
              <a:rPr lang="fr-FR" sz="3100" dirty="0"/>
              <a:t> </a:t>
            </a:r>
            <a:r>
              <a:rPr lang="fr-FR" sz="2600" dirty="0"/>
              <a:t>non </a:t>
            </a:r>
            <a:r>
              <a:rPr lang="fr-FR" sz="2600" dirty="0" err="1"/>
              <a:t>therapeutic</a:t>
            </a:r>
            <a:r>
              <a:rPr lang="fr-FR" sz="2600" dirty="0"/>
              <a:t> </a:t>
            </a:r>
            <a:r>
              <a:rPr lang="fr-FR" sz="2600" dirty="0" err="1"/>
              <a:t>intent</a:t>
            </a:r>
            <a:r>
              <a:rPr lang="fr-FR" sz="2600" dirty="0"/>
              <a:t> </a:t>
            </a:r>
            <a:r>
              <a:rPr lang="fr-FR" sz="2600" dirty="0" err="1"/>
              <a:t>pre-operative</a:t>
            </a:r>
            <a:r>
              <a:rPr lang="fr-FR" sz="2600" dirty="0"/>
              <a:t> trials</a:t>
            </a:r>
          </a:p>
          <a:p>
            <a:pPr marL="237744" lvl="2" indent="0">
              <a:buNone/>
            </a:pPr>
            <a:endParaRPr lang="fr-FR" sz="3100" dirty="0"/>
          </a:p>
          <a:p>
            <a:pPr lvl="1"/>
            <a:r>
              <a:rPr lang="fr-FR" sz="3000" dirty="0" err="1"/>
              <a:t>Safety</a:t>
            </a:r>
            <a:r>
              <a:rPr lang="fr-FR" sz="3000" dirty="0"/>
              <a:t> </a:t>
            </a:r>
            <a:r>
              <a:rPr lang="fr-FR" sz="3000" dirty="0" err="1"/>
              <a:t>considerations</a:t>
            </a:r>
            <a:endParaRPr lang="fr-FR" sz="3000" dirty="0"/>
          </a:p>
          <a:p>
            <a:pPr lvl="2"/>
            <a:r>
              <a:rPr lang="fr-FR" sz="2600" dirty="0"/>
              <a:t>e.g. </a:t>
            </a:r>
            <a:r>
              <a:rPr lang="fr-FR" sz="2600" dirty="0" err="1"/>
              <a:t>delays</a:t>
            </a:r>
            <a:r>
              <a:rPr lang="fr-FR" sz="2600" dirty="0"/>
              <a:t> in </a:t>
            </a:r>
            <a:r>
              <a:rPr lang="fr-FR" sz="2600" dirty="0" err="1"/>
              <a:t>surgery</a:t>
            </a:r>
            <a:r>
              <a:rPr lang="fr-FR" sz="2600" dirty="0"/>
              <a:t> or </a:t>
            </a:r>
            <a:r>
              <a:rPr lang="fr-FR" sz="2600" dirty="0" err="1"/>
              <a:t>surgical</a:t>
            </a:r>
            <a:r>
              <a:rPr lang="fr-FR" sz="2600" dirty="0"/>
              <a:t> complication </a:t>
            </a:r>
          </a:p>
          <a:p>
            <a:pPr lvl="2"/>
            <a:endParaRPr lang="fr-FR" sz="3100" dirty="0"/>
          </a:p>
          <a:p>
            <a:pPr lvl="1"/>
            <a:r>
              <a:rPr lang="fr-FR" sz="3000" dirty="0"/>
              <a:t>Next </a:t>
            </a:r>
            <a:r>
              <a:rPr lang="fr-FR" sz="3000" dirty="0" err="1"/>
              <a:t>steps</a:t>
            </a:r>
            <a:endParaRPr lang="fr-FR" sz="3000" dirty="0"/>
          </a:p>
          <a:p>
            <a:pPr lvl="2"/>
            <a:r>
              <a:rPr lang="fr-FR" sz="2600" dirty="0"/>
              <a:t>How do the </a:t>
            </a:r>
            <a:r>
              <a:rPr lang="fr-FR" sz="2600" dirty="0" err="1"/>
              <a:t>results</a:t>
            </a:r>
            <a:r>
              <a:rPr lang="fr-FR" sz="2600" dirty="0"/>
              <a:t> impact </a:t>
            </a:r>
            <a:r>
              <a:rPr lang="fr-FR" sz="2600" dirty="0" err="1"/>
              <a:t>continued</a:t>
            </a:r>
            <a:r>
              <a:rPr lang="fr-FR" sz="2600" dirty="0"/>
              <a:t> </a:t>
            </a:r>
            <a:r>
              <a:rPr lang="fr-FR" sz="2600" dirty="0" err="1"/>
              <a:t>drug</a:t>
            </a:r>
            <a:r>
              <a:rPr lang="fr-FR" sz="2600" dirty="0"/>
              <a:t> </a:t>
            </a:r>
            <a:r>
              <a:rPr lang="fr-FR" sz="2600" dirty="0" err="1"/>
              <a:t>development</a:t>
            </a:r>
            <a:r>
              <a:rPr lang="fr-FR" sz="2600" dirty="0"/>
              <a:t>?</a:t>
            </a:r>
          </a:p>
          <a:p>
            <a:pPr lvl="2"/>
            <a:endParaRPr lang="fr-FR" sz="3100" dirty="0"/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6742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6C314-9683-B242-E80E-5E556E4A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Classification of Pre-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fr-F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Trials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32D70F-F14E-C12A-4064-7610A99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D9020DBE-E53D-4C6E-0520-2C20E14EC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fr-F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  <a:p>
            <a:pPr marL="0" indent="0">
              <a:buNone/>
            </a:pPr>
            <a:r>
              <a:rPr lang="fr-FR" sz="3600" dirty="0"/>
              <a:t>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CB91582D-48F1-EA27-BB3F-0638920FA62B}"/>
              </a:ext>
            </a:extLst>
          </p:cNvPr>
          <p:cNvSpPr txBox="1">
            <a:spLocks/>
          </p:cNvSpPr>
          <p:nvPr/>
        </p:nvSpPr>
        <p:spPr>
          <a:xfrm>
            <a:off x="138401" y="1504841"/>
            <a:ext cx="4027158" cy="3684588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Neoadjuvant</a:t>
            </a:r>
            <a:r>
              <a:rPr lang="fr-FR" dirty="0"/>
              <a:t> </a:t>
            </a:r>
          </a:p>
          <a:p>
            <a:pPr lvl="2"/>
            <a:r>
              <a:rPr lang="fr-FR" sz="2000" dirty="0"/>
              <a:t>Administration of multiple cycles of </a:t>
            </a:r>
            <a:r>
              <a:rPr lang="fr-FR" sz="2000" dirty="0" err="1"/>
              <a:t>therapy</a:t>
            </a:r>
            <a:endParaRPr lang="fr-FR" sz="2000" dirty="0"/>
          </a:p>
          <a:p>
            <a:pPr lvl="2"/>
            <a:r>
              <a:rPr lang="fr-FR" sz="2000" dirty="0"/>
              <a:t>Novel </a:t>
            </a:r>
            <a:r>
              <a:rPr lang="fr-FR" sz="2000" dirty="0" err="1"/>
              <a:t>therapy</a:t>
            </a:r>
            <a:r>
              <a:rPr lang="fr-FR" sz="2000" dirty="0"/>
              <a:t> + standard of care</a:t>
            </a:r>
          </a:p>
          <a:p>
            <a:pPr lvl="2"/>
            <a:r>
              <a:rPr lang="fr-FR" sz="2000" dirty="0" err="1"/>
              <a:t>Intermediate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– e.g. </a:t>
            </a:r>
            <a:r>
              <a:rPr lang="fr-FR" sz="2000" dirty="0" err="1"/>
              <a:t>pCR</a:t>
            </a:r>
            <a:endParaRPr lang="fr-FR" sz="2000" dirty="0"/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45EFE392-89AF-C287-B6D7-FBE2F95812E8}"/>
              </a:ext>
            </a:extLst>
          </p:cNvPr>
          <p:cNvSpPr txBox="1">
            <a:spLocks/>
          </p:cNvSpPr>
          <p:nvPr/>
        </p:nvSpPr>
        <p:spPr>
          <a:xfrm>
            <a:off x="240042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="" xmlns:a16="http://schemas.microsoft.com/office/drawing/2014/main" id="{2A8053B0-260A-A43E-1D76-180C2898CC12}"/>
              </a:ext>
            </a:extLst>
          </p:cNvPr>
          <p:cNvSpPr txBox="1">
            <a:spLocks/>
          </p:cNvSpPr>
          <p:nvPr/>
        </p:nvSpPr>
        <p:spPr>
          <a:xfrm>
            <a:off x="4656916" y="1504841"/>
            <a:ext cx="4348683" cy="3684588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Window</a:t>
            </a:r>
            <a:r>
              <a:rPr lang="fr-FR" dirty="0"/>
              <a:t> of Opportunity</a:t>
            </a:r>
          </a:p>
          <a:p>
            <a:pPr lvl="2"/>
            <a:r>
              <a:rPr lang="fr-FR" sz="2000" dirty="0"/>
              <a:t>Limited administration of a </a:t>
            </a:r>
            <a:r>
              <a:rPr lang="fr-FR" sz="2000" dirty="0" err="1"/>
              <a:t>novel</a:t>
            </a:r>
            <a:r>
              <a:rPr lang="fr-FR" sz="2000" dirty="0"/>
              <a:t> </a:t>
            </a:r>
            <a:r>
              <a:rPr lang="fr-FR" sz="2000" dirty="0" err="1"/>
              <a:t>therapy</a:t>
            </a:r>
            <a:r>
              <a:rPr lang="fr-FR" sz="2000" dirty="0"/>
              <a:t> </a:t>
            </a:r>
          </a:p>
          <a:p>
            <a:pPr lvl="2"/>
            <a:r>
              <a:rPr lang="fr-FR" sz="2000" dirty="0"/>
              <a:t>Single agent or combination </a:t>
            </a:r>
            <a:r>
              <a:rPr lang="fr-FR" sz="2000" dirty="0" err="1"/>
              <a:t>with</a:t>
            </a:r>
            <a:r>
              <a:rPr lang="fr-FR" sz="2000" dirty="0"/>
              <a:t> standard of care</a:t>
            </a:r>
          </a:p>
          <a:p>
            <a:pPr lvl="2"/>
            <a:r>
              <a:rPr lang="fr-FR" sz="2000" dirty="0" err="1"/>
              <a:t>Feasibility</a:t>
            </a:r>
            <a:r>
              <a:rPr lang="fr-FR" sz="2000" dirty="0"/>
              <a:t> and/or </a:t>
            </a:r>
            <a:r>
              <a:rPr lang="fr-FR" sz="2000" dirty="0" err="1"/>
              <a:t>molecular</a:t>
            </a:r>
            <a:r>
              <a:rPr lang="fr-FR" sz="2000" dirty="0"/>
              <a:t> </a:t>
            </a:r>
            <a:r>
              <a:rPr lang="fr-FR" sz="2000" dirty="0" err="1"/>
              <a:t>endpoint</a:t>
            </a:r>
            <a:r>
              <a:rPr lang="fr-FR" sz="2000" dirty="0"/>
              <a:t> e.g. % compliant; change in </a:t>
            </a:r>
            <a:r>
              <a:rPr lang="fr-FR" sz="2000" dirty="0" err="1"/>
              <a:t>biomarker</a:t>
            </a:r>
            <a:r>
              <a:rPr lang="fr-FR" sz="2000" dirty="0"/>
              <a:t>(s)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FF2E9D17-F782-8ECC-D9EE-93BB3B13714C}"/>
              </a:ext>
            </a:extLst>
          </p:cNvPr>
          <p:cNvSpPr txBox="1">
            <a:spLocks/>
          </p:cNvSpPr>
          <p:nvPr/>
        </p:nvSpPr>
        <p:spPr>
          <a:xfrm>
            <a:off x="4795317" y="992049"/>
            <a:ext cx="5183188" cy="41148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 algn="l" defTabSz="914400" rtl="0" eaLnBrk="1" latinLnBrk="0" hangingPunct="1">
              <a:spcBef>
                <a:spcPts val="8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rgbClr val="51913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793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E56F6A-54AB-5F4F-72CB-4326CAB9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Design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D2B50A-B7C7-B601-3BFF-1F9A91D3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FC178B25-5FB9-3DCE-C5C9-89F11144B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627063"/>
            <a:ext cx="8496300" cy="4105275"/>
          </a:xfrm>
        </p:spPr>
        <p:txBody>
          <a:bodyPr>
            <a:normAutofit fontScale="62500" lnSpcReduction="20000"/>
          </a:bodyPr>
          <a:lstStyle/>
          <a:p>
            <a:r>
              <a:rPr lang="fr-FR" sz="3700" dirty="0"/>
              <a:t>Objective(s)</a:t>
            </a:r>
          </a:p>
          <a:p>
            <a:pPr lvl="2"/>
            <a:r>
              <a:rPr lang="fr-FR" sz="2900" dirty="0" err="1"/>
              <a:t>Estimate</a:t>
            </a:r>
            <a:r>
              <a:rPr lang="fr-FR" sz="2900" dirty="0"/>
              <a:t> </a:t>
            </a:r>
            <a:r>
              <a:rPr lang="fr-FR" sz="2900" dirty="0" err="1"/>
              <a:t>drug</a:t>
            </a:r>
            <a:r>
              <a:rPr lang="fr-FR" sz="2900" dirty="0"/>
              <a:t> </a:t>
            </a:r>
            <a:r>
              <a:rPr lang="fr-FR" sz="2900" dirty="0" err="1"/>
              <a:t>activity</a:t>
            </a:r>
            <a:r>
              <a:rPr lang="fr-FR" sz="2900" dirty="0"/>
              <a:t>;  </a:t>
            </a:r>
            <a:r>
              <a:rPr lang="fr-FR" sz="2900" dirty="0" err="1"/>
              <a:t>feasibility</a:t>
            </a:r>
            <a:r>
              <a:rPr lang="fr-FR" sz="2900" dirty="0"/>
              <a:t>;  </a:t>
            </a:r>
            <a:r>
              <a:rPr lang="fr-FR" sz="2900" dirty="0" err="1"/>
              <a:t>tolerability</a:t>
            </a:r>
            <a:r>
              <a:rPr lang="fr-FR" sz="2900" dirty="0"/>
              <a:t> and </a:t>
            </a:r>
            <a:r>
              <a:rPr lang="fr-FR" sz="2900" dirty="0" err="1"/>
              <a:t>safety</a:t>
            </a:r>
            <a:endParaRPr lang="fr-FR" sz="2900" dirty="0"/>
          </a:p>
          <a:p>
            <a:pPr marL="457200" lvl="1" indent="0">
              <a:buNone/>
            </a:pPr>
            <a:endParaRPr lang="fr-FR" dirty="0"/>
          </a:p>
          <a:p>
            <a:r>
              <a:rPr lang="fr-FR" sz="3700" dirty="0"/>
              <a:t>Patient Population</a:t>
            </a:r>
          </a:p>
          <a:p>
            <a:pPr lvl="2"/>
            <a:r>
              <a:rPr lang="fr-FR" sz="2900" dirty="0"/>
              <a:t>All </a:t>
            </a:r>
            <a:r>
              <a:rPr lang="fr-FR" sz="2900" dirty="0" err="1"/>
              <a:t>comers</a:t>
            </a:r>
            <a:r>
              <a:rPr lang="fr-FR" sz="2900" dirty="0"/>
              <a:t> versus </a:t>
            </a:r>
            <a:r>
              <a:rPr lang="fr-FR" sz="2900" dirty="0" err="1"/>
              <a:t>molecularly</a:t>
            </a:r>
            <a:r>
              <a:rPr lang="fr-FR" sz="2900" dirty="0"/>
              <a:t> </a:t>
            </a:r>
            <a:r>
              <a:rPr lang="fr-FR" sz="2900" dirty="0" err="1"/>
              <a:t>defined</a:t>
            </a:r>
            <a:endParaRPr lang="fr-FR" sz="2900" dirty="0"/>
          </a:p>
          <a:p>
            <a:pPr marL="0" indent="0">
              <a:buNone/>
            </a:pPr>
            <a:endParaRPr lang="fr-FR" dirty="0"/>
          </a:p>
          <a:p>
            <a:r>
              <a:rPr lang="fr-FR" sz="3700" dirty="0"/>
              <a:t>Endpoint(s) </a:t>
            </a:r>
          </a:p>
          <a:p>
            <a:pPr lvl="2"/>
            <a:r>
              <a:rPr lang="fr-FR" sz="2900" dirty="0" err="1"/>
              <a:t>Measure</a:t>
            </a:r>
            <a:r>
              <a:rPr lang="fr-FR" sz="2900" dirty="0"/>
              <a:t> of </a:t>
            </a:r>
            <a:r>
              <a:rPr lang="fr-FR" sz="2900" dirty="0" err="1"/>
              <a:t>anticancer</a:t>
            </a:r>
            <a:r>
              <a:rPr lang="fr-FR" sz="2900" dirty="0"/>
              <a:t> </a:t>
            </a:r>
            <a:r>
              <a:rPr lang="fr-FR" sz="2900" dirty="0" err="1"/>
              <a:t>activity</a:t>
            </a:r>
            <a:r>
              <a:rPr lang="fr-FR" sz="2900" dirty="0"/>
              <a:t>; change in </a:t>
            </a:r>
            <a:r>
              <a:rPr lang="fr-FR" sz="2900" dirty="0" err="1"/>
              <a:t>molecular</a:t>
            </a:r>
            <a:r>
              <a:rPr lang="fr-FR" sz="2900" dirty="0"/>
              <a:t> </a:t>
            </a:r>
            <a:r>
              <a:rPr lang="fr-FR" sz="2900" dirty="0" err="1"/>
              <a:t>target</a:t>
            </a:r>
            <a:r>
              <a:rPr lang="fr-FR" sz="2900" dirty="0"/>
              <a:t>; compliance….</a:t>
            </a:r>
          </a:p>
          <a:p>
            <a:pPr lvl="2"/>
            <a:r>
              <a:rPr lang="fr-FR" sz="2900" dirty="0" err="1"/>
              <a:t>e.g</a:t>
            </a:r>
            <a:r>
              <a:rPr lang="fr-FR" sz="2900" dirty="0"/>
              <a:t>. </a:t>
            </a:r>
            <a:r>
              <a:rPr lang="fr-FR" sz="2900" dirty="0" err="1"/>
              <a:t>pCR</a:t>
            </a:r>
            <a:r>
              <a:rPr lang="fr-FR" sz="2900" dirty="0"/>
              <a:t>; change in </a:t>
            </a:r>
            <a:r>
              <a:rPr lang="fr-FR" sz="2900" dirty="0" err="1"/>
              <a:t>biomarker</a:t>
            </a:r>
            <a:r>
              <a:rPr lang="fr-FR" sz="2900" dirty="0"/>
              <a:t>; percentage compliant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sz="3700" dirty="0" err="1"/>
              <a:t>Statistical</a:t>
            </a:r>
            <a:r>
              <a:rPr lang="fr-FR" sz="3700" dirty="0"/>
              <a:t> Framework</a:t>
            </a:r>
          </a:p>
          <a:p>
            <a:pPr lvl="2"/>
            <a:r>
              <a:rPr lang="fr-FR" sz="2900" dirty="0"/>
              <a:t>H0, HA, </a:t>
            </a:r>
            <a:r>
              <a:rPr lang="el-GR" sz="2900" dirty="0"/>
              <a:t>α</a:t>
            </a:r>
            <a:r>
              <a:rPr lang="en-CA" sz="2900" dirty="0"/>
              <a:t> (Type 1 error), </a:t>
            </a:r>
            <a:r>
              <a:rPr lang="el-GR" sz="2900" dirty="0"/>
              <a:t>β</a:t>
            </a:r>
            <a:r>
              <a:rPr lang="en-CA" sz="2900" dirty="0"/>
              <a:t> (Type II error); comparative measures e.g. hazard ratio (hazard ratio)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902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TG_PowerPoint_Template_English_16x9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282C0311-F61D-4754-B3DF-72B7C1DBEF0E}" vid="{76920DC1-961E-4C0E-8C9A-859A5FCBDA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CCTG_PowerPoint_Template_English_16x9</Template>
  <TotalTime>151</TotalTime>
  <Words>962</Words>
  <Application>Microsoft Office PowerPoint</Application>
  <PresentationFormat>On-screen Show (16:9)</PresentationFormat>
  <Paragraphs>180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CCTG_PowerPoint_Template_English_16x9</vt:lpstr>
      <vt:lpstr>PowerPoint Presentation</vt:lpstr>
      <vt:lpstr>Workshop Objectives</vt:lpstr>
      <vt:lpstr>Clinical Trials in the Perioperative Setting</vt:lpstr>
      <vt:lpstr>Drug Development In Oncology </vt:lpstr>
      <vt:lpstr>Drug Development In Oncology </vt:lpstr>
      <vt:lpstr>Pre-Operative Clinical Trials in Drug Development</vt:lpstr>
      <vt:lpstr>Pre-Operative Clinical Trials in Drug Development</vt:lpstr>
      <vt:lpstr>General Classification of Pre-Operative Clinical Trials</vt:lpstr>
      <vt:lpstr>Key Design Elements </vt:lpstr>
      <vt:lpstr>PowerPoint Presentation</vt:lpstr>
      <vt:lpstr>  I-SPY 2: Neoadjuvant and Personalized Adaptive Novel Agents to Treat Breast Cancer (I-SPY) (NCT01042379) </vt:lpstr>
      <vt:lpstr>I-SPY 2: Neoadjuvant and Personalized Adaptive Novel Agents to Treat Breast Cancer (I-SPY)  </vt:lpstr>
      <vt:lpstr>   I-SPY 2: Neoadjuvant and Personalized Adaptive Novel Agents to Treat Breast Cancer (I-SPY)  </vt:lpstr>
      <vt:lpstr>General Classification of Pre-Operative Clinical Trials</vt:lpstr>
      <vt:lpstr>PowerPoint Presentation</vt:lpstr>
      <vt:lpstr>A FEASIBILITY STUDY OF PRE-OPERATIVE SUNITINIB (SU11248) WITH MULTIPLE PHARMACODYNAMIC ENDPOINTS IN PATIENTS WITH T1c-T3 OPERABLE CARCINOMA OF THE BREAST (MA.29) (NCT00482755)  </vt:lpstr>
      <vt:lpstr> A FEASIBILITY STUDY OF PRE-OPERATIVE SUNITINIB (SU11248) WITH MULTIPLE PHARMACODYNAMIC ENDPOINTS IN PATIENTS WITH T1c-T3 OPERABLE CARCINOMA OF THE BREAST (MA.29)</vt:lpstr>
      <vt:lpstr> A FEASIBILITY STUDY OF PRE-OPERATIVE SUNITINIB (SU11248) WITH MULTIPLE PHARMACODYNAMIC ENDPOINTS IN PATIENTS WITH T1c-T3 OPERABLE CARCINOMA OF THE BREAST (MA.29)</vt:lpstr>
      <vt:lpstr>General Classification of Pre-Operative Clinical Trials</vt:lpstr>
      <vt:lpstr>PowerPoint Presentation</vt:lpstr>
    </vt:vector>
  </TitlesOfParts>
  <Company>Canadian Cancer Trials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Flegg</dc:creator>
  <cp:lastModifiedBy>Wendy</cp:lastModifiedBy>
  <cp:revision>10</cp:revision>
  <dcterms:created xsi:type="dcterms:W3CDTF">2022-04-28T19:11:42Z</dcterms:created>
  <dcterms:modified xsi:type="dcterms:W3CDTF">2022-08-03T10:37:30Z</dcterms:modified>
</cp:coreProperties>
</file>